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6"/>
    <p:restoredTop sz="94712"/>
  </p:normalViewPr>
  <p:slideViewPr>
    <p:cSldViewPr snapToGrid="0" snapToObjects="1">
      <p:cViewPr varScale="1">
        <p:scale>
          <a:sx n="68" d="100"/>
          <a:sy n="68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30EC2-43AD-49E7-BFA7-65A6D1ED3DA5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E332-42C1-4D0B-B949-702FC4A9B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E332-42C1-4D0B-B949-702FC4A9B87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E65FC5-A470-FA46-817E-913DED6D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C7BDEC7-5A75-1048-A081-A726CD9CF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D7BFBB-E4CE-A746-BA9F-E5710A5B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27662E4-D99A-2C49-A2F5-AC38F355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3987EC6-3AA2-044A-ACE1-F0E190A6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11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C53E72-0138-DE46-9B00-633A4967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FB8959A-7B0B-8B46-B1B9-9A030CC7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CDBB89F-44B3-1544-8315-99E0C03A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4ECD088-941B-BF43-A035-F4B4AFC4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E42C31-CD85-5B44-8545-E4A0901F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003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F7025ADB-EF76-7641-8D1C-6C082F7C8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C28D1A4-7D8D-5E45-B8DB-F961F5C3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F5FDD1D-445E-2B4D-8FE7-B9E57F34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F691F5F-7235-5E49-9125-CE39C98D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34C67C-27A0-D54A-A56B-746084D2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524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A491E-469D-4044-819B-CA2B77D7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11042C0-92CA-6A40-97FD-AD9E742AF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B849430-BC00-1C40-AB94-CAF98223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81D0B2-2F92-0A4F-8731-9EABF9D6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6ADA194-BA66-F54E-8464-C8C3C491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282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479E4C-9333-4D4A-A429-7FE43195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ED6486D-66CF-6749-A404-BB4E0371F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D7B861-7AC8-A34E-A6AB-CF16327C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631418B-E59E-B846-8C73-0377C3D8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AF2D7C-3AB2-1E4E-BDD7-B2106517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649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51C259-29F7-0049-A7F1-F50DC93F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4FBADD-00FB-7345-AC7A-81FAD3A14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9F63D28-F148-5040-86F0-2239A73CB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45B67E7-7A1B-3C43-B3A5-4E2981D2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8CF34B5-AB68-1342-A6A4-63CEC2E2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D65543A-53FC-DD44-ACD3-97532280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074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18C1540-D7AB-D742-A557-3A31E9F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4E0934A-9864-2D4E-90AF-DCF91182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743A28A-0A76-614E-BD31-8392B135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A823BAC-A3AE-454A-9077-07DF52B93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E728138-A172-1143-9BF9-44DCCBF81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D892D3A-4BCC-5A4E-A989-BDDB398E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6907C29-BDD4-394D-BB7B-8188B85E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9B4D170-FD49-8544-B39D-41F894EB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58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F321F1-5825-234E-8425-FA7A6A61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635780-C1E7-0D48-BB1B-A11D5B40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0E0D92B-C010-8C47-ADC3-A5902B3F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7BB953-D520-DC49-B2FF-B95FF0CC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015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5429771-E766-C247-9CB3-5A3122A8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6A6145C-3458-BB4B-97DD-3E043DA6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22B2390-5640-464F-AA61-B396F842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99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A3D218-A76A-B742-AE76-5B3D156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BDE828-626A-C247-8193-1BFE4A8B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01A6334-4AAF-D74F-BF18-0D59F32AF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7D52604-EB7D-2C42-959B-6460A7B0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783BB24-5413-F140-925C-36D5D9F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740B2B8-E61D-5A4E-B69D-6585A153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903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A7897B-CDD2-DB45-82F6-9FA2701E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C28F76B0-CED1-B24B-8BE0-7578FDFE9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1459CB3-C43A-8C4E-A980-0C6AAA34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AD67689-AF9C-EC41-948E-9AFCDA54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BD519D-0BFA-E347-A487-EC1FAF82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C85C257-C5FF-1E43-BCBA-6C340B8C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586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F8BA7DA-FE29-D244-83F7-3ADF5B0E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918BB23-AEC7-6B4C-B38D-058E1D74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16EDD0-85EF-304F-A300-1598E09D4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02D7-0634-AB4C-B269-FDAD995F62EC}" type="datetimeFigureOut">
              <a:rPr lang="fr-FR" smtClean="0"/>
              <a:pPr/>
              <a:t>21/02/2019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A942E02-1DD0-BF44-BC2C-DB0D2F8C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A9EE09-F4A3-0A44-BDBF-ADF01CE72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8F04-DF53-BF4A-97CD-A0EEC6E9F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20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11" Type="http://schemas.openxmlformats.org/officeDocument/2006/relationships/image" Target="../media/image22.jpeg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8800" dirty="0" smtClean="0">
                <a:solidFill>
                  <a:srgbClr val="FF0000"/>
                </a:solidFill>
                <a:latin typeface="Comic Sans MS" pitchFamily="66" charset="0"/>
              </a:rPr>
              <a:t>La charte </a:t>
            </a: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5400" dirty="0" smtClean="0">
                <a:latin typeface="Comic Sans MS" pitchFamily="66" charset="0"/>
              </a:rPr>
              <a:t>de l’école</a:t>
            </a:r>
          </a:p>
          <a:p>
            <a:pPr algn="ctr">
              <a:buNone/>
            </a:pPr>
            <a:r>
              <a:rPr lang="fr-FR" sz="5400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fr-FR" sz="5400" dirty="0" smtClean="0">
                <a:latin typeface="Comic Sans MS" pitchFamily="66" charset="0"/>
              </a:rPr>
              <a:t>Saint Jean Baptiste</a:t>
            </a:r>
          </a:p>
          <a:p>
            <a:pPr algn="ctr">
              <a:buNone/>
            </a:pPr>
            <a:endParaRPr lang="fr-FR" sz="5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fr-FR" sz="5400" dirty="0" smtClean="0">
                <a:latin typeface="Comic Sans MS" pitchFamily="66" charset="0"/>
              </a:rPr>
              <a:t>Roubaix </a:t>
            </a:r>
            <a:endParaRPr lang="fr-FR" sz="5400" dirty="0">
              <a:latin typeface="Comic Sans MS" pitchFamily="66" charset="0"/>
            </a:endParaRPr>
          </a:p>
        </p:txBody>
      </p:sp>
      <p:pic>
        <p:nvPicPr>
          <p:cNvPr id="5" name="Image 4" descr="139583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42" y="4520834"/>
            <a:ext cx="1806971" cy="2105049"/>
          </a:xfrm>
          <a:prstGeom prst="rect">
            <a:avLst/>
          </a:prstGeom>
        </p:spPr>
      </p:pic>
      <p:pic>
        <p:nvPicPr>
          <p:cNvPr id="6" name="Image 5" descr="142252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850" y="2150382"/>
            <a:ext cx="2474455" cy="3329621"/>
          </a:xfrm>
          <a:prstGeom prst="rect">
            <a:avLst/>
          </a:prstGeom>
        </p:spPr>
      </p:pic>
      <p:pic>
        <p:nvPicPr>
          <p:cNvPr id="7" name="Image 6" descr="Image associÃ©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64" y="365125"/>
            <a:ext cx="2535464" cy="17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078933" y="325998"/>
            <a:ext cx="3906951" cy="273960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138196" y="3547213"/>
            <a:ext cx="3847688" cy="312636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25" name="Connecteur en arc 24">
            <a:extLst>
              <a:ext uri="{FF2B5EF4-FFF2-40B4-BE49-F238E27FC236}">
                <a16:creationId xmlns:a16="http://schemas.microsoft.com/office/drawing/2014/main" xmlns="" id="{5CCE74BE-4A31-E24C-8763-7153D5B3D2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79739" y="2572373"/>
            <a:ext cx="2035041" cy="152393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59935" y="325998"/>
            <a:ext cx="3337325" cy="215180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09573" y="325998"/>
            <a:ext cx="2864434" cy="34244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85765" y="4206240"/>
            <a:ext cx="3231796" cy="2419643"/>
          </a:xfrm>
          <a:prstGeom prst="rect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Ã©sultat de recherche d'images pour &quot;couverture de permis Ã  points Ã©cole Ã©lÃ©mentai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180" y="1318848"/>
            <a:ext cx="2150915" cy="997972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D272AC-8B47-4A41-B019-78250D1C8E59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4" t="22308" r="12084" b="20126"/>
          <a:stretch/>
        </p:blipFill>
        <p:spPr bwMode="auto">
          <a:xfrm>
            <a:off x="8299034" y="836231"/>
            <a:ext cx="2291492" cy="2117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CE361F-95FD-4641-96D0-2186AD65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935" y="4710648"/>
            <a:ext cx="4547741" cy="1273498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AA964DA-AB41-FB48-820E-5E457CFA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8600" y="420976"/>
            <a:ext cx="3584572" cy="499872"/>
          </a:xfrm>
        </p:spPr>
        <p:txBody>
          <a:bodyPr>
            <a:normAutofit fontScale="85000" lnSpcReduction="10000"/>
          </a:bodyPr>
          <a:lstStyle/>
          <a:p>
            <a:r>
              <a:rPr lang="fr-FR" sz="1600" dirty="0"/>
              <a:t>On aime les mots doux, les mots magiques, les mots polis. On peut ainsi bien se comprendre</a:t>
            </a:r>
            <a:r>
              <a:rPr lang="fr-FR" sz="1400" dirty="0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5CF02F0-E4C4-0F44-BEFB-A8BC404BF73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08" t="30549" r="17293" b="19284"/>
          <a:stretch/>
        </p:blipFill>
        <p:spPr bwMode="auto">
          <a:xfrm>
            <a:off x="10659128" y="1549235"/>
            <a:ext cx="1254760" cy="1373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Croix 6">
            <a:extLst>
              <a:ext uri="{FF2B5EF4-FFF2-40B4-BE49-F238E27FC236}">
                <a16:creationId xmlns:a16="http://schemas.microsoft.com/office/drawing/2014/main" xmlns="" id="{BF6E104D-246B-E74A-851D-0D1632184ED2}"/>
              </a:ext>
            </a:extLst>
          </p:cNvPr>
          <p:cNvSpPr/>
          <p:nvPr/>
        </p:nvSpPr>
        <p:spPr>
          <a:xfrm rot="2722227">
            <a:off x="10655780" y="1638102"/>
            <a:ext cx="1328928" cy="1357440"/>
          </a:xfrm>
          <a:prstGeom prst="plus">
            <a:avLst>
              <a:gd name="adj" fmla="val 4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03DC92D-726D-C742-BB22-FD840FAFE56A}"/>
              </a:ext>
            </a:extLst>
          </p:cNvPr>
          <p:cNvSpPr txBox="1"/>
          <p:nvPr/>
        </p:nvSpPr>
        <p:spPr>
          <a:xfrm>
            <a:off x="4093335" y="420976"/>
            <a:ext cx="330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On utilise </a:t>
            </a:r>
            <a:r>
              <a:rPr lang="fr-FR" sz="1600" dirty="0" smtClean="0"/>
              <a:t>le </a:t>
            </a:r>
            <a:r>
              <a:rPr lang="fr-FR" sz="1600" b="1" dirty="0" smtClean="0"/>
              <a:t>permis de bonne conduite </a:t>
            </a:r>
            <a:r>
              <a:rPr lang="fr-FR" sz="1600" dirty="0"/>
              <a:t>pour réparer nos erreurs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121411-EEFC-5C4A-9B2A-EBC129C6FB71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11" t="25639" r="8883" b="19072"/>
          <a:stretch/>
        </p:blipFill>
        <p:spPr bwMode="auto">
          <a:xfrm>
            <a:off x="8258600" y="5140773"/>
            <a:ext cx="1186180" cy="1324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D4289AC-4017-5A4B-A31F-92A14BDC765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" t="32181" r="53893" b="20005"/>
          <a:stretch/>
        </p:blipFill>
        <p:spPr bwMode="auto">
          <a:xfrm>
            <a:off x="9324376" y="4585743"/>
            <a:ext cx="1995868" cy="1398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FD61209-9718-2749-8E86-4D96F5EC4B3A}"/>
              </a:ext>
            </a:extLst>
          </p:cNvPr>
          <p:cNvSpPr txBox="1"/>
          <p:nvPr/>
        </p:nvSpPr>
        <p:spPr>
          <a:xfrm>
            <a:off x="8258600" y="3750418"/>
            <a:ext cx="36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On ne se tape pas pour résoudre les </a:t>
            </a:r>
            <a:r>
              <a:rPr lang="fr-FR" sz="1600" dirty="0" smtClean="0"/>
              <a:t>problèmes. On </a:t>
            </a:r>
            <a:r>
              <a:rPr lang="fr-FR" sz="1600" dirty="0"/>
              <a:t>discute, on </a:t>
            </a:r>
            <a:r>
              <a:rPr lang="fr-FR" sz="1600" dirty="0" smtClean="0"/>
              <a:t>s’écoute </a:t>
            </a:r>
            <a:r>
              <a:rPr lang="fr-FR" sz="1600" dirty="0"/>
              <a:t>et on cherche ensemble des solutions</a:t>
            </a:r>
            <a:r>
              <a:rPr lang="fr-FR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Croix 12">
            <a:extLst>
              <a:ext uri="{FF2B5EF4-FFF2-40B4-BE49-F238E27FC236}">
                <a16:creationId xmlns:a16="http://schemas.microsoft.com/office/drawing/2014/main" xmlns="" id="{0DEDC5F7-5963-804D-8A71-DE937B26006B}"/>
              </a:ext>
            </a:extLst>
          </p:cNvPr>
          <p:cNvSpPr/>
          <p:nvPr/>
        </p:nvSpPr>
        <p:spPr>
          <a:xfrm rot="2722227">
            <a:off x="8232671" y="5048024"/>
            <a:ext cx="1328928" cy="1357440"/>
          </a:xfrm>
          <a:prstGeom prst="plus">
            <a:avLst>
              <a:gd name="adj" fmla="val 4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7897C94-DBCE-4E44-8027-1DBC451D3528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38" t="3404" r="7911" b="52344"/>
          <a:stretch/>
        </p:blipFill>
        <p:spPr bwMode="auto">
          <a:xfrm>
            <a:off x="11320244" y="5110394"/>
            <a:ext cx="822452" cy="122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7CFFC06-13C9-AD4E-86E5-B0A2C947FEA9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0" t="11291" r="1645" b="21597"/>
          <a:stretch/>
        </p:blipFill>
        <p:spPr bwMode="auto">
          <a:xfrm>
            <a:off x="2242639" y="4950027"/>
            <a:ext cx="1374303" cy="1515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4FAB378-39F2-4A48-91C4-645A237A740E}"/>
              </a:ext>
            </a:extLst>
          </p:cNvPr>
          <p:cNvSpPr txBox="1"/>
          <p:nvPr/>
        </p:nvSpPr>
        <p:spPr>
          <a:xfrm>
            <a:off x="577015" y="4206240"/>
            <a:ext cx="313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On a le droit d’avoir des émotions.</a:t>
            </a:r>
          </a:p>
          <a:p>
            <a:r>
              <a:rPr lang="fr-FR" sz="1600" dirty="0"/>
              <a:t>On apprend à les nommer pour en parler et ainsi mieux les gérer.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3228905-BF84-1E4B-8025-B7849431AE24}"/>
              </a:ext>
            </a:extLst>
          </p:cNvPr>
          <p:cNvSpPr txBox="1"/>
          <p:nvPr/>
        </p:nvSpPr>
        <p:spPr>
          <a:xfrm>
            <a:off x="485765" y="436365"/>
            <a:ext cx="2383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On ne se moque pas.</a:t>
            </a:r>
          </a:p>
          <a:p>
            <a:r>
              <a:rPr lang="fr-FR" sz="1600" dirty="0"/>
              <a:t>On s’entraide, on coopère </a:t>
            </a:r>
            <a:br>
              <a:rPr lang="fr-FR" sz="1600" dirty="0"/>
            </a:br>
            <a:r>
              <a:rPr lang="fr-FR" sz="1600" dirty="0"/>
              <a:t>et tout le monde progresse</a:t>
            </a:r>
            <a:r>
              <a:rPr lang="fr-FR" sz="1400" dirty="0"/>
              <a:t>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238E16B-792E-484E-91D2-BBEAE0ED046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7" t="33316" r="5197" b="20942"/>
          <a:stretch/>
        </p:blipFill>
        <p:spPr bwMode="auto">
          <a:xfrm>
            <a:off x="577015" y="2477802"/>
            <a:ext cx="1513727" cy="1175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2ED5548-2545-0E43-B82C-ED3BC6378F50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8" t="19676" r="53633" b="26073"/>
          <a:stretch/>
        </p:blipFill>
        <p:spPr bwMode="auto">
          <a:xfrm>
            <a:off x="1403906" y="1190417"/>
            <a:ext cx="1465644" cy="1439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" name="Croix 22">
            <a:extLst>
              <a:ext uri="{FF2B5EF4-FFF2-40B4-BE49-F238E27FC236}">
                <a16:creationId xmlns:a16="http://schemas.microsoft.com/office/drawing/2014/main" xmlns="" id="{EC815761-225B-6E4C-AA38-0B2A777963EE}"/>
              </a:ext>
            </a:extLst>
          </p:cNvPr>
          <p:cNvSpPr/>
          <p:nvPr/>
        </p:nvSpPr>
        <p:spPr>
          <a:xfrm rot="2722227">
            <a:off x="385208" y="2386887"/>
            <a:ext cx="1328928" cy="1357440"/>
          </a:xfrm>
          <a:prstGeom prst="plus">
            <a:avLst>
              <a:gd name="adj" fmla="val 4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xmlns="" id="{80EC9A81-F60E-F746-88C7-C3DCB4EE337D}"/>
              </a:ext>
            </a:extLst>
          </p:cNvPr>
          <p:cNvCxnSpPr/>
          <p:nvPr/>
        </p:nvCxnSpPr>
        <p:spPr>
          <a:xfrm>
            <a:off x="7809698" y="3992635"/>
            <a:ext cx="656995" cy="49920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>
            <a:extLst>
              <a:ext uri="{FF2B5EF4-FFF2-40B4-BE49-F238E27FC236}">
                <a16:creationId xmlns:a16="http://schemas.microsoft.com/office/drawing/2014/main" xmlns="" id="{664255AC-8D4D-5545-A11E-DA0CD3D9BB0E}"/>
              </a:ext>
            </a:extLst>
          </p:cNvPr>
          <p:cNvCxnSpPr/>
          <p:nvPr/>
        </p:nvCxnSpPr>
        <p:spPr>
          <a:xfrm rot="5400000">
            <a:off x="3554743" y="4571803"/>
            <a:ext cx="701409" cy="37577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xmlns="" id="{018E793F-6314-B14D-85E9-478927FBD03C}"/>
              </a:ext>
            </a:extLst>
          </p:cNvPr>
          <p:cNvCxnSpPr/>
          <p:nvPr/>
        </p:nvCxnSpPr>
        <p:spPr>
          <a:xfrm rot="16200000" flipV="1">
            <a:off x="3987391" y="1940679"/>
            <a:ext cx="796889" cy="28225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4045875" y="3426668"/>
            <a:ext cx="3901441" cy="168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latin typeface="Comic Sans MS" pitchFamily="66" charset="0"/>
                <a:cs typeface="AngsanaUPC" pitchFamily="18" charset="-34"/>
              </a:rPr>
              <a:t>ETRE  BIEN  DANS  </a:t>
            </a:r>
          </a:p>
          <a:p>
            <a:pPr algn="ctr"/>
            <a:r>
              <a:rPr lang="fr-FR" sz="2400" i="1" dirty="0" smtClean="0">
                <a:latin typeface="Comic Sans MS" pitchFamily="66" charset="0"/>
                <a:cs typeface="AngsanaUPC" pitchFamily="18" charset="-34"/>
              </a:rPr>
              <a:t>MON  COEUR</a:t>
            </a:r>
            <a:endParaRPr lang="fr-FR" sz="2400" i="1" dirty="0">
              <a:latin typeface="Comic Sans MS" pitchFamily="66" charset="0"/>
              <a:cs typeface="AngsanaUPC" pitchFamily="18" charset="-34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5400000" flipH="1" flipV="1">
            <a:off x="5441673" y="2871745"/>
            <a:ext cx="1109847" cy="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5217" y="5339222"/>
            <a:ext cx="1657422" cy="99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On a le droit d’être en colère mais on règle les conflits par la parole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3B68ED3-17CC-544C-9DDE-4F4F10E84473}"/>
              </a:ext>
            </a:extLst>
          </p:cNvPr>
          <p:cNvSpPr txBox="1"/>
          <p:nvPr/>
        </p:nvSpPr>
        <p:spPr>
          <a:xfrm>
            <a:off x="8609405" y="6337880"/>
            <a:ext cx="337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adultes, dans la cour, nous  aident.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3690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5085" y="4091915"/>
            <a:ext cx="3072844" cy="248138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63009" y="320388"/>
            <a:ext cx="3321480" cy="346155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942109" y="274288"/>
            <a:ext cx="4322033" cy="230030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469337" y="274288"/>
            <a:ext cx="3492757" cy="32145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247541" y="4777349"/>
            <a:ext cx="4047426" cy="1835054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941944" y="3870791"/>
            <a:ext cx="3020150" cy="243753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Ecole SJB\Pictures\etre en r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8701" y="1376385"/>
            <a:ext cx="2079674" cy="1093358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FCBA2E-19D7-914C-BD74-6D10A8BB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182" y="2429907"/>
            <a:ext cx="2473204" cy="621111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2A60351-C92F-584A-91ED-5A9F611E9248}"/>
              </a:ext>
            </a:extLst>
          </p:cNvPr>
          <p:cNvSpPr txBox="1"/>
          <p:nvPr/>
        </p:nvSpPr>
        <p:spPr>
          <a:xfrm>
            <a:off x="8469337" y="412788"/>
            <a:ext cx="345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Je me sens bien dans un corps propre, avec des vêtements propres.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53D945B-59AE-0046-AD9C-D865490E6F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8" t="4686" r="6434" b="5896"/>
          <a:stretch/>
        </p:blipFill>
        <p:spPr bwMode="auto">
          <a:xfrm>
            <a:off x="10514189" y="1232407"/>
            <a:ext cx="1447905" cy="2176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A0D7A9F-7837-BE44-B40A-E5FC65D67249}"/>
              </a:ext>
            </a:extLst>
          </p:cNvPr>
          <p:cNvSpPr txBox="1"/>
          <p:nvPr/>
        </p:nvSpPr>
        <p:spPr>
          <a:xfrm>
            <a:off x="4451995" y="4724572"/>
            <a:ext cx="381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prends un bon petit déjeuner pour bien démarrer la journée. Ou j’apporte un gouter </a:t>
            </a:r>
            <a:r>
              <a:rPr lang="fr-FR" sz="1600" dirty="0" smtClean="0"/>
              <a:t>équilibré pour la garderie.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A2489AC-1DD4-9B42-83FF-60DAA8991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89" y="5575654"/>
            <a:ext cx="1239149" cy="8734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10ADA2C-20A5-F24B-8EA8-18E0BBBA1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375" y="5555569"/>
            <a:ext cx="831577" cy="8566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4A00C48-DD52-0F4D-84FA-4E4C8EEAEC7D}"/>
              </a:ext>
            </a:extLst>
          </p:cNvPr>
          <p:cNvSpPr txBox="1"/>
          <p:nvPr/>
        </p:nvSpPr>
        <p:spPr>
          <a:xfrm>
            <a:off x="342044" y="453055"/>
            <a:ext cx="31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J’ai le droit d’être en sécurité tout en faisant attention aux autres.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744C9E7-91C9-7C43-8BCC-3B86D51B9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886" y="1519926"/>
            <a:ext cx="2031693" cy="1899633"/>
          </a:xfrm>
          <a:prstGeom prst="rect">
            <a:avLst/>
          </a:prstGeom>
        </p:spPr>
      </p:pic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xmlns="" id="{6F91B0A1-2606-C749-BBA8-811475156138}"/>
              </a:ext>
            </a:extLst>
          </p:cNvPr>
          <p:cNvCxnSpPr/>
          <p:nvPr/>
        </p:nvCxnSpPr>
        <p:spPr>
          <a:xfrm rot="5400000" flipH="1" flipV="1">
            <a:off x="6232306" y="2773823"/>
            <a:ext cx="1535164" cy="927003"/>
          </a:xfrm>
          <a:prstGeom prst="curvedConnector3">
            <a:avLst>
              <a:gd name="adj1" fmla="val 48078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xmlns="" id="{2C4450DA-AE2C-AD45-A13E-FCCB5E6799B0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34127" y="2776365"/>
            <a:ext cx="1365912" cy="1265188"/>
          </a:xfrm>
          <a:prstGeom prst="curved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xmlns="" id="{737B937B-29E7-104B-90F3-775642636D67}"/>
              </a:ext>
            </a:extLst>
          </p:cNvPr>
          <p:cNvCxnSpPr>
            <a:cxnSpLocks/>
          </p:cNvCxnSpPr>
          <p:nvPr/>
        </p:nvCxnSpPr>
        <p:spPr>
          <a:xfrm rot="5400000">
            <a:off x="5865373" y="4078991"/>
            <a:ext cx="916719" cy="410388"/>
          </a:xfrm>
          <a:prstGeom prst="curved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D2391216-3348-7442-BD22-36C0F3F32BF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9" t="37338" r="2616" b="28714"/>
          <a:stretch/>
        </p:blipFill>
        <p:spPr bwMode="auto">
          <a:xfrm>
            <a:off x="845580" y="2429907"/>
            <a:ext cx="2020367" cy="1184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7DF58191-3AA5-0C4A-A7EA-0890AFAB0E8E}"/>
              </a:ext>
            </a:extLst>
          </p:cNvPr>
          <p:cNvGrpSpPr/>
          <p:nvPr/>
        </p:nvGrpSpPr>
        <p:grpSpPr>
          <a:xfrm>
            <a:off x="383386" y="1452078"/>
            <a:ext cx="1132605" cy="1017665"/>
            <a:chOff x="596423" y="1887995"/>
            <a:chExt cx="1132605" cy="101766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7A15E88-67C7-7946-A4DE-BDF97179D259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662" t="31464" r="15094" b="20172"/>
            <a:stretch/>
          </p:blipFill>
          <p:spPr bwMode="auto">
            <a:xfrm>
              <a:off x="596423" y="1887995"/>
              <a:ext cx="1132605" cy="10176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908A2563-D2E1-F543-9CF1-5D240CA8BC73}"/>
                </a:ext>
              </a:extLst>
            </p:cNvPr>
            <p:cNvCxnSpPr>
              <a:cxnSpLocks/>
            </p:cNvCxnSpPr>
            <p:nvPr/>
          </p:nvCxnSpPr>
          <p:spPr>
            <a:xfrm>
              <a:off x="748122" y="1932708"/>
              <a:ext cx="734832" cy="8005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88CCB84-5D89-9944-AFD5-3F47BF77E91F}"/>
              </a:ext>
            </a:extLst>
          </p:cNvPr>
          <p:cNvSpPr txBox="1"/>
          <p:nvPr/>
        </p:nvSpPr>
        <p:spPr>
          <a:xfrm>
            <a:off x="582273" y="4280880"/>
            <a:ext cx="295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 la cantine, je mange tranquillement avec mes amis.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CAEF104-26E8-2B45-AA53-3A2EF9E2E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580" y="5288328"/>
            <a:ext cx="2385961" cy="1019998"/>
          </a:xfrm>
          <a:prstGeom prst="rect">
            <a:avLst/>
          </a:prstGeom>
        </p:spPr>
      </p:pic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xmlns="" id="{DB4AEA55-4EC5-494E-9BB2-A868DF5CCB23}"/>
              </a:ext>
            </a:extLst>
          </p:cNvPr>
          <p:cNvCxnSpPr/>
          <p:nvPr/>
        </p:nvCxnSpPr>
        <p:spPr>
          <a:xfrm rot="10800000" flipV="1">
            <a:off x="3607929" y="3620602"/>
            <a:ext cx="1116348" cy="942626"/>
          </a:xfrm>
          <a:prstGeom prst="curved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52C0F1F-259A-5A4E-960F-4A1BC258DFF4}"/>
              </a:ext>
            </a:extLst>
          </p:cNvPr>
          <p:cNvSpPr txBox="1"/>
          <p:nvPr/>
        </p:nvSpPr>
        <p:spPr>
          <a:xfrm>
            <a:off x="9087344" y="4131018"/>
            <a:ext cx="272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me couche tôt pour être en forme.</a:t>
            </a:r>
          </a:p>
        </p:txBody>
      </p:sp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xmlns="" id="{ACA25C62-D8A1-A945-890F-1C457AE67E69}"/>
              </a:ext>
            </a:extLst>
          </p:cNvPr>
          <p:cNvCxnSpPr>
            <a:cxnSpLocks/>
          </p:cNvCxnSpPr>
          <p:nvPr/>
        </p:nvCxnSpPr>
        <p:spPr>
          <a:xfrm>
            <a:off x="7787153" y="3781946"/>
            <a:ext cx="1154791" cy="349072"/>
          </a:xfrm>
          <a:prstGeom prst="curved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6FDA4B45-34DE-C14F-968A-AE5393A439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85" t="20469" r="69251" b="67888"/>
          <a:stretch/>
        </p:blipFill>
        <p:spPr>
          <a:xfrm>
            <a:off x="10195440" y="5089559"/>
            <a:ext cx="1615439" cy="1152629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3893820" y="2761472"/>
            <a:ext cx="4352858" cy="1705987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latin typeface="Comic Sans MS" pitchFamily="66" charset="0"/>
              </a:rPr>
              <a:t>ETRE  TRANQUILLE DANS MON  CORPS</a:t>
            </a:r>
            <a:endParaRPr lang="fr-FR" sz="2400" i="1" dirty="0"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00838" y="320388"/>
            <a:ext cx="3314239" cy="1015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Je dois me ranger calmement dés que ça sonne pour éviter les bousculades.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Ecole SJB\Pictures\le poiri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94823" y="1232407"/>
            <a:ext cx="669459" cy="1053812"/>
          </a:xfrm>
          <a:prstGeom prst="rect">
            <a:avLst/>
          </a:prstGeom>
          <a:noFill/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908A2563-D2E1-F543-9CF1-5D240CA8BC73}"/>
              </a:ext>
            </a:extLst>
          </p:cNvPr>
          <p:cNvCxnSpPr>
            <a:cxnSpLocks/>
          </p:cNvCxnSpPr>
          <p:nvPr/>
        </p:nvCxnSpPr>
        <p:spPr>
          <a:xfrm>
            <a:off x="535085" y="1444649"/>
            <a:ext cx="734832" cy="8005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494823" y="1243571"/>
            <a:ext cx="669459" cy="10538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414949" y="1336118"/>
            <a:ext cx="669459" cy="9091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582273" y="1452078"/>
            <a:ext cx="734832" cy="6957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8246678" y="3051018"/>
            <a:ext cx="222659" cy="3579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438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268399" y="2714371"/>
            <a:ext cx="2531804" cy="1984748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772496" y="4972844"/>
            <a:ext cx="4948348" cy="1716601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350919" y="4613717"/>
            <a:ext cx="1977706" cy="1899625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95422" y="3212032"/>
            <a:ext cx="2447778" cy="2485383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978611" y="182880"/>
            <a:ext cx="4821592" cy="2225035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95422" y="196948"/>
            <a:ext cx="4168423" cy="2517423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E0608C-2731-4145-8539-9664B7FB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65" y="2803533"/>
            <a:ext cx="4699715" cy="1325563"/>
          </a:xfrm>
        </p:spPr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dirty="0"/>
              <a:t>ma tête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92C90A4-A6E8-A848-941F-A025758820B6}"/>
              </a:ext>
            </a:extLst>
          </p:cNvPr>
          <p:cNvSpPr txBox="1"/>
          <p:nvPr/>
        </p:nvSpPr>
        <p:spPr>
          <a:xfrm>
            <a:off x="7009197" y="323807"/>
            <a:ext cx="47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J’arrive à l’heure pour être serein</a:t>
            </a:r>
            <a:r>
              <a:rPr lang="fr-FR" sz="1600" dirty="0" smtClean="0"/>
              <a:t>. Dés que je rentre dans l’école, je me dirige vers ma classe.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D7E98D0-2761-C647-8E67-923EA4F90E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41" t="21091" r="21818" b="22989"/>
          <a:stretch/>
        </p:blipFill>
        <p:spPr bwMode="auto">
          <a:xfrm>
            <a:off x="9049635" y="908582"/>
            <a:ext cx="903492" cy="142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3E5D46B-AD38-6647-A84D-64745C9D99FE}"/>
              </a:ext>
            </a:extLst>
          </p:cNvPr>
          <p:cNvSpPr txBox="1"/>
          <p:nvPr/>
        </p:nvSpPr>
        <p:spPr>
          <a:xfrm>
            <a:off x="9408448" y="2803533"/>
            <a:ext cx="2392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J’apporte mon matériel </a:t>
            </a:r>
            <a:br>
              <a:rPr lang="fr-FR" sz="1600" dirty="0"/>
            </a:br>
            <a:r>
              <a:rPr lang="fr-FR" sz="1600" dirty="0"/>
              <a:t>et j’en prends soin</a:t>
            </a:r>
            <a:r>
              <a:rPr lang="fr-FR" dirty="0"/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E87BE50-08F4-B14B-AFED-F4CFB30EBE0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0" t="26537" r="10016" b="21199"/>
          <a:stretch/>
        </p:blipFill>
        <p:spPr bwMode="auto">
          <a:xfrm>
            <a:off x="9301315" y="3405728"/>
            <a:ext cx="1303623" cy="129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D953300-1AA3-9D44-9C99-77540674E0B7}"/>
              </a:ext>
            </a:extLst>
          </p:cNvPr>
          <p:cNvSpPr txBox="1"/>
          <p:nvPr/>
        </p:nvSpPr>
        <p:spPr>
          <a:xfrm>
            <a:off x="6978612" y="5081862"/>
            <a:ext cx="2071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prends soin </a:t>
            </a:r>
            <a:r>
              <a:rPr lang="fr-FR" sz="1600" dirty="0" smtClean="0"/>
              <a:t>du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matériel de l’école </a:t>
            </a:r>
            <a:r>
              <a:rPr lang="fr-FR" sz="1600" dirty="0" smtClean="0"/>
              <a:t>et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des locaux</a:t>
            </a:r>
            <a:r>
              <a:rPr lang="fr-FR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5BCF57E-C3D3-604E-938B-DE584EA3C1AC}"/>
              </a:ext>
            </a:extLst>
          </p:cNvPr>
          <p:cNvSpPr txBox="1"/>
          <p:nvPr/>
        </p:nvSpPr>
        <p:spPr>
          <a:xfrm>
            <a:off x="3350919" y="4699119"/>
            <a:ext cx="2962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J’apprends mes leçons.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DAE913-28A4-DA41-9A83-96909DCCF30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5" t="27429" r="11757" b="19588"/>
          <a:stretch/>
        </p:blipFill>
        <p:spPr bwMode="auto">
          <a:xfrm>
            <a:off x="3878104" y="5037673"/>
            <a:ext cx="1171481" cy="1410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6BDDC51-664E-8641-AA07-63F857119B7A}"/>
              </a:ext>
            </a:extLst>
          </p:cNvPr>
          <p:cNvSpPr txBox="1"/>
          <p:nvPr/>
        </p:nvSpPr>
        <p:spPr>
          <a:xfrm>
            <a:off x="295422" y="323807"/>
            <a:ext cx="47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J’ai le droit de faire des activités, de jouer et d’apprendre, chacun à son </a:t>
            </a:r>
            <a:r>
              <a:rPr lang="fr-FR" sz="1600" dirty="0" smtClean="0"/>
              <a:t>rythme .</a:t>
            </a:r>
          </a:p>
          <a:p>
            <a:r>
              <a:rPr lang="fr-FR" sz="1600" dirty="0" smtClean="0"/>
              <a:t>Mais les jouets de la maison restent à la maison.</a:t>
            </a:r>
            <a:endParaRPr lang="fr-FR" sz="1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2818C2A-D969-5644-9FFB-A0F7372E098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5" t="22067" r="4533" b="17798"/>
          <a:stretch/>
        </p:blipFill>
        <p:spPr bwMode="auto">
          <a:xfrm>
            <a:off x="989744" y="1305148"/>
            <a:ext cx="2571307" cy="1116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48E13AD-D1E4-8448-A50A-3339E43B1154}"/>
              </a:ext>
            </a:extLst>
          </p:cNvPr>
          <p:cNvSpPr txBox="1"/>
          <p:nvPr/>
        </p:nvSpPr>
        <p:spPr>
          <a:xfrm>
            <a:off x="388779" y="3466718"/>
            <a:ext cx="296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J’ai le droit à l’erreur et </a:t>
            </a:r>
            <a:br>
              <a:rPr lang="fr-FR" sz="1600" dirty="0"/>
            </a:br>
            <a:r>
              <a:rPr lang="fr-FR" sz="1600" dirty="0"/>
              <a:t>je peux demander de l’aide.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1B62D9A-420E-8F4D-BBAC-1E9310B0037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88" t="32957" r="9571" b="23076"/>
          <a:stretch/>
        </p:blipFill>
        <p:spPr bwMode="auto">
          <a:xfrm>
            <a:off x="989744" y="4340180"/>
            <a:ext cx="1395129" cy="1153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xmlns="" id="{0A1265D0-9BFF-1547-9A58-C20443F4BCEA}"/>
              </a:ext>
            </a:extLst>
          </p:cNvPr>
          <p:cNvCxnSpPr>
            <a:endCxn id="26" idx="1"/>
          </p:cNvCxnSpPr>
          <p:nvPr/>
        </p:nvCxnSpPr>
        <p:spPr>
          <a:xfrm rot="5400000" flipH="1" flipV="1">
            <a:off x="5510578" y="1786204"/>
            <a:ext cx="1958838" cy="977227"/>
          </a:xfrm>
          <a:prstGeom prst="curvedConnector2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xmlns="" id="{6186B6A0-27A6-B74A-BD78-203AFEF38452}"/>
              </a:ext>
            </a:extLst>
          </p:cNvPr>
          <p:cNvCxnSpPr/>
          <p:nvPr/>
        </p:nvCxnSpPr>
        <p:spPr>
          <a:xfrm flipV="1">
            <a:off x="8004567" y="3324018"/>
            <a:ext cx="1296748" cy="163420"/>
          </a:xfrm>
          <a:prstGeom prst="curvedConnector3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xmlns="" id="{435BF89A-326B-3247-BA94-57014FC7CC57}"/>
              </a:ext>
            </a:extLst>
          </p:cNvPr>
          <p:cNvCxnSpPr/>
          <p:nvPr/>
        </p:nvCxnSpPr>
        <p:spPr>
          <a:xfrm rot="16200000" flipH="1">
            <a:off x="7210054" y="4211246"/>
            <a:ext cx="940201" cy="582994"/>
          </a:xfrm>
          <a:prstGeom prst="curvedConnector3">
            <a:avLst>
              <a:gd name="adj1" fmla="val 50000"/>
            </a:avLst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xmlns="" id="{BA580AEA-01DE-0E40-B8B4-53AFF015C157}"/>
              </a:ext>
            </a:extLst>
          </p:cNvPr>
          <p:cNvCxnSpPr/>
          <p:nvPr/>
        </p:nvCxnSpPr>
        <p:spPr>
          <a:xfrm rot="5400000">
            <a:off x="4374380" y="4156108"/>
            <a:ext cx="547074" cy="368144"/>
          </a:xfrm>
          <a:prstGeom prst="curvedConnector3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>
            <a:extLst>
              <a:ext uri="{FF2B5EF4-FFF2-40B4-BE49-F238E27FC236}">
                <a16:creationId xmlns:a16="http://schemas.microsoft.com/office/drawing/2014/main" xmlns="" id="{9F929327-6EB3-584E-BC17-338A99A4208A}"/>
              </a:ext>
            </a:extLst>
          </p:cNvPr>
          <p:cNvCxnSpPr>
            <a:endCxn id="24" idx="3"/>
          </p:cNvCxnSpPr>
          <p:nvPr/>
        </p:nvCxnSpPr>
        <p:spPr>
          <a:xfrm rot="16200000" flipV="1">
            <a:off x="4362043" y="1557463"/>
            <a:ext cx="1347873" cy="1144267"/>
          </a:xfrm>
          <a:prstGeom prst="curvedConnector2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3983761" y="2480364"/>
            <a:ext cx="4170079" cy="1675153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chemeClr val="tx1"/>
                </a:solidFill>
                <a:latin typeface="Comic Sans MS" pitchFamily="66" charset="0"/>
              </a:rPr>
              <a:t>ETRE  TRANQUILLE  DANS  MA  </a:t>
            </a:r>
          </a:p>
          <a:p>
            <a:pPr algn="ctr"/>
            <a:r>
              <a:rPr lang="fr-FR" sz="2400" i="1" dirty="0" smtClean="0">
                <a:solidFill>
                  <a:schemeClr val="tx1"/>
                </a:solidFill>
                <a:latin typeface="Comic Sans MS" pitchFamily="66" charset="0"/>
              </a:rPr>
              <a:t>TETE</a:t>
            </a:r>
            <a:endParaRPr lang="fr-FR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xmlns="" id="{BA580AEA-01DE-0E40-B8B4-53AFF015C157}"/>
              </a:ext>
            </a:extLst>
          </p:cNvPr>
          <p:cNvCxnSpPr/>
          <p:nvPr/>
        </p:nvCxnSpPr>
        <p:spPr>
          <a:xfrm rot="10800000" flipV="1">
            <a:off x="2743200" y="3419086"/>
            <a:ext cx="1240562" cy="547478"/>
          </a:xfrm>
          <a:prstGeom prst="curvedConnector3">
            <a:avLst>
              <a:gd name="adj1" fmla="val 50000"/>
            </a:avLst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B543F45-9660-7148-B47F-C6142F88293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455" b="22764"/>
          <a:stretch/>
        </p:blipFill>
        <p:spPr bwMode="auto">
          <a:xfrm>
            <a:off x="9049635" y="5345657"/>
            <a:ext cx="2564973" cy="1195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78053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299</Words>
  <Application>Microsoft Office PowerPoint</Application>
  <PresentationFormat>Personnalisé</PresentationFormat>
  <Paragraphs>37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La charte  </vt:lpstr>
      <vt:lpstr>Diapositive 2</vt:lpstr>
      <vt:lpstr>Diapositive 3</vt:lpstr>
      <vt:lpstr> ma tête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Être tranquille dans mon cœur</dc:title>
  <dc:creator>Thomas Vangaeveren</dc:creator>
  <cp:lastModifiedBy>Ecole SJB</cp:lastModifiedBy>
  <cp:revision>40</cp:revision>
  <cp:lastPrinted>2018-03-22T21:43:30Z</cp:lastPrinted>
  <dcterms:created xsi:type="dcterms:W3CDTF">2018-03-22T20:50:51Z</dcterms:created>
  <dcterms:modified xsi:type="dcterms:W3CDTF">2019-02-21T11:43:19Z</dcterms:modified>
</cp:coreProperties>
</file>